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0" r:id="rId3"/>
    <p:sldId id="261" r:id="rId4"/>
    <p:sldId id="272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88CE3-5985-407A-BD9E-09A7B3AD2372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9BB43-3451-45CE-A954-9DD516D06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9BB43-3451-45CE-A954-9DD516D06BA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D7EB30-4600-4F85-88DA-CAA3431EB8DB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4CC5B4A-94AD-41D8-B415-F5CC4FABB3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1340768"/>
            <a:ext cx="6067400" cy="3024336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Деление с остатком</a:t>
            </a:r>
            <a:br>
              <a:rPr lang="ru-RU" sz="6600" b="1" dirty="0" smtClean="0"/>
            </a:br>
            <a:r>
              <a:rPr lang="ru-RU" sz="4400" b="1" dirty="0" smtClean="0">
                <a:solidFill>
                  <a:srgbClr val="003300"/>
                </a:solidFill>
              </a:rPr>
              <a:t>Решение задач </a:t>
            </a:r>
            <a:endParaRPr lang="ru-RU" sz="6600" b="1" dirty="0">
              <a:solidFill>
                <a:srgbClr val="003300"/>
              </a:solidFill>
            </a:endParaRPr>
          </a:p>
        </p:txBody>
      </p:sp>
      <p:pic>
        <p:nvPicPr>
          <p:cNvPr id="4" name="Рисунок 3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3117"/>
            <a:ext cx="2433288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1" y="1"/>
          <a:ext cx="9169470" cy="6857999"/>
        </p:xfrm>
        <a:graphic>
          <a:graphicData uri="http://schemas.openxmlformats.org/presentationml/2006/ole">
            <p:oleObj spid="_x0000_s16385" name="Слайд" r:id="rId3" imgW="4114916" imgH="3086064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9" y="428604"/>
            <a:ext cx="678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Как   называются компоненты  при делении с остатком?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1714488"/>
            <a:ext cx="68567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3300"/>
                </a:solidFill>
              </a:rPr>
              <a:t>Делимое  ,    делитель,   неполное частное , остаток.</a:t>
            </a:r>
            <a:endParaRPr lang="ru-RU" sz="4400" b="1" dirty="0">
              <a:solidFill>
                <a:srgbClr val="003300"/>
              </a:solidFill>
            </a:endParaRPr>
          </a:p>
        </p:txBody>
      </p:sp>
      <p:pic>
        <p:nvPicPr>
          <p:cNvPr id="19458" name="Picture 2" descr="Тренинг по основному курсу программы &quot;Обучение для будущего&quot;(V.10),МБОУ &quot;СОШ 12&quot; г.Новомосковска, ноябрь-декабрь 2011 - It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928934"/>
            <a:ext cx="2047867" cy="3631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адача 3. Больному прописано лекарство, которое нужно пить по 2 таблетки 3 раза в день в течение 21 дня. В одной упаковке 10 таблеток лекарства. Какого наименьшего количества упаковок хватит на весь курс лечения?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240"/>
            <a:ext cx="10260632" cy="684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071538" y="0"/>
            <a:ext cx="62151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спомним правила при делении с остатком: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428736"/>
            <a:ext cx="7643866" cy="1571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</a:rPr>
              <a:t>1.Если </a:t>
            </a:r>
            <a:r>
              <a:rPr lang="ru-RU" sz="2400" b="1" dirty="0">
                <a:solidFill>
                  <a:srgbClr val="003300"/>
                </a:solidFill>
              </a:rPr>
              <a:t>нам надо найти </a:t>
            </a:r>
            <a:r>
              <a:rPr lang="ru-RU" sz="2400" b="1" dirty="0">
                <a:solidFill>
                  <a:schemeClr val="accent5"/>
                </a:solidFill>
              </a:rPr>
              <a:t>делимое,</a:t>
            </a:r>
            <a:r>
              <a:rPr lang="ru-RU" sz="2400" b="1" dirty="0">
                <a:solidFill>
                  <a:srgbClr val="003300"/>
                </a:solidFill>
              </a:rPr>
              <a:t> зная </a:t>
            </a:r>
            <a:r>
              <a:rPr lang="ru-RU" sz="2400" b="1" dirty="0">
                <a:solidFill>
                  <a:schemeClr val="accent5"/>
                </a:solidFill>
              </a:rPr>
              <a:t>делитель,</a:t>
            </a:r>
            <a:r>
              <a:rPr lang="ru-RU" sz="2400" b="1" dirty="0">
                <a:solidFill>
                  <a:srgbClr val="003300"/>
                </a:solidFill>
              </a:rPr>
              <a:t> </a:t>
            </a:r>
            <a:r>
              <a:rPr lang="ru-RU" sz="2400" b="1" dirty="0">
                <a:solidFill>
                  <a:schemeClr val="accent5"/>
                </a:solidFill>
              </a:rPr>
              <a:t>неполное частное  </a:t>
            </a:r>
            <a:r>
              <a:rPr lang="ru-RU" sz="2400" b="1" dirty="0" smtClean="0">
                <a:solidFill>
                  <a:schemeClr val="accent5"/>
                </a:solidFill>
              </a:rPr>
              <a:t>и </a:t>
            </a:r>
            <a:r>
              <a:rPr lang="ru-RU" sz="2400" b="1" dirty="0">
                <a:solidFill>
                  <a:schemeClr val="accent5"/>
                </a:solidFill>
              </a:rPr>
              <a:t>остаток</a:t>
            </a:r>
            <a:r>
              <a:rPr lang="ru-RU" sz="2400" b="1" dirty="0">
                <a:solidFill>
                  <a:srgbClr val="003300"/>
                </a:solidFill>
              </a:rPr>
              <a:t>. </a:t>
            </a:r>
            <a:r>
              <a:rPr lang="ru-RU" sz="2400" b="1" dirty="0" smtClean="0">
                <a:solidFill>
                  <a:srgbClr val="003300"/>
                </a:solidFill>
              </a:rPr>
              <a:t>   Надо </a:t>
            </a:r>
            <a:r>
              <a:rPr lang="ru-RU" sz="2400" b="1" dirty="0">
                <a:solidFill>
                  <a:srgbClr val="003300"/>
                </a:solidFill>
              </a:rPr>
              <a:t>перемножить делитель и неполное частное и  </a:t>
            </a: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b="1" dirty="0">
                <a:solidFill>
                  <a:srgbClr val="003300"/>
                </a:solidFill>
              </a:rPr>
              <a:t>прибавить остаток.    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3071810"/>
            <a:ext cx="77867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</a:rPr>
              <a:t>2</a:t>
            </a:r>
            <a:r>
              <a:rPr lang="ru-RU" sz="2400" b="1" dirty="0" smtClean="0">
                <a:solidFill>
                  <a:schemeClr val="accent5"/>
                </a:solidFill>
              </a:rPr>
              <a:t>.Остаток </a:t>
            </a:r>
            <a:r>
              <a:rPr lang="ru-RU" sz="2400" b="1" dirty="0">
                <a:solidFill>
                  <a:srgbClr val="003300"/>
                </a:solidFill>
              </a:rPr>
              <a:t>обязательно должен быть  </a:t>
            </a: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b="1" dirty="0">
                <a:solidFill>
                  <a:srgbClr val="003300"/>
                </a:solidFill>
              </a:rPr>
              <a:t>меньше </a:t>
            </a:r>
            <a:r>
              <a:rPr lang="ru-RU" sz="2400" b="1" dirty="0">
                <a:solidFill>
                  <a:schemeClr val="accent5"/>
                </a:solidFill>
              </a:rPr>
              <a:t>делителя.</a:t>
            </a:r>
            <a:r>
              <a:rPr lang="ru-RU" sz="2400" b="1" dirty="0">
                <a:solidFill>
                  <a:srgbClr val="003300"/>
                </a:solidFill>
              </a:rPr>
              <a:t> Если в остатке    </a:t>
            </a: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нуль</a:t>
            </a:r>
            <a:r>
              <a:rPr lang="ru-RU" sz="2400" b="1" dirty="0">
                <a:solidFill>
                  <a:srgbClr val="003300"/>
                </a:solidFill>
              </a:rPr>
              <a:t>, то делимое делится на делитель  </a:t>
            </a: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dirty="0" smtClean="0">
                <a:solidFill>
                  <a:srgbClr val="003300"/>
                </a:solidFill>
              </a:rPr>
              <a:t/>
            </a:r>
            <a:br>
              <a:rPr lang="ru-RU" sz="2400" dirty="0" smtClean="0">
                <a:solidFill>
                  <a:srgbClr val="003300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нацело   (без остатка).  </a:t>
            </a: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6" name="Picture 2" descr="Тренинг по основному курсу программы &quot;Обучение для будущего&quot;(V.10),МБОУ &quot;СОШ 12&quot; г.Новомосковска, ноябрь-декабрь 2011 - It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928934"/>
            <a:ext cx="2047867" cy="3631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Тренинг по основному курсу программы &quot;Обучение для будущего&quot;(V.10),МБОУ &quot;СОШ 12&quot; г.Новомосковска, ноябрь-декабрь 2011 - It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2786058"/>
            <a:ext cx="2047867" cy="3631144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214414" y="357166"/>
            <a:ext cx="7143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Где в жизни вам может пригодиться деление с остатком? Приведите примеры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2571744"/>
            <a:ext cx="77867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3300"/>
                </a:solidFill>
              </a:rPr>
              <a:t>При покупке чего либо,  в транспорте,  при расчёте   стройматериалов,  при расчёте лекарств и </a:t>
            </a:r>
            <a:r>
              <a:rPr lang="ru-RU" sz="3600" b="1" dirty="0" err="1" smtClean="0">
                <a:solidFill>
                  <a:srgbClr val="003300"/>
                </a:solidFill>
              </a:rPr>
              <a:t>тд</a:t>
            </a:r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14348" y="428604"/>
            <a:ext cx="792961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Алгоритм решения текстовой задачи: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 этап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Работа над условием задачи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Внимательно прочесть условие задачи.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Выяснить, какие объекты (или процессы) описывает данная задача.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Выяснить, какие величины характеризуют данный объект (процесс).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 этап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Поиск способа решения задачи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Установить зависимость между величинами, о которых идет речь в задаче.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Выбрать способ решения задачи и наметить план ее решения.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III этап.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Реализация намеченного плана решения.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IV этап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Проверка решения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 этап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Исследование полученного решения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85728"/>
            <a:ext cx="750099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Алгоритм решение   задач на  деление с остатком:</a:t>
            </a:r>
          </a:p>
          <a:p>
            <a:endParaRPr lang="ru-RU" sz="3200" b="1" dirty="0"/>
          </a:p>
          <a:p>
            <a:r>
              <a:rPr lang="ru-RU" sz="3200" b="1" dirty="0" smtClean="0">
                <a:solidFill>
                  <a:srgbClr val="003300"/>
                </a:solidFill>
              </a:rPr>
              <a:t>1 Внимательно прочитай задачу. </a:t>
            </a:r>
          </a:p>
          <a:p>
            <a:r>
              <a:rPr lang="ru-RU" sz="3200" b="1" dirty="0" smtClean="0">
                <a:solidFill>
                  <a:srgbClr val="003300"/>
                </a:solidFill>
              </a:rPr>
              <a:t>2. Определи объекты о которых идёт речь  в задаче и  связь между ними.</a:t>
            </a:r>
          </a:p>
          <a:p>
            <a:r>
              <a:rPr lang="ru-RU" sz="3200" b="1" dirty="0" smtClean="0">
                <a:solidFill>
                  <a:srgbClr val="003300"/>
                </a:solidFill>
              </a:rPr>
              <a:t>3. Составь  план- условие задачи.</a:t>
            </a:r>
          </a:p>
          <a:p>
            <a:r>
              <a:rPr lang="ru-RU" sz="3200" b="1" dirty="0" smtClean="0">
                <a:solidFill>
                  <a:srgbClr val="003300"/>
                </a:solidFill>
              </a:rPr>
              <a:t>4. Реши задачу в соответствии  с планом.</a:t>
            </a:r>
          </a:p>
          <a:p>
            <a:r>
              <a:rPr lang="ru-RU" sz="3200" b="1" dirty="0">
                <a:solidFill>
                  <a:srgbClr val="003300"/>
                </a:solidFill>
              </a:rPr>
              <a:t> </a:t>
            </a:r>
            <a:r>
              <a:rPr lang="ru-RU" sz="3200" b="1" dirty="0" smtClean="0">
                <a:solidFill>
                  <a:srgbClr val="003300"/>
                </a:solidFill>
              </a:rPr>
              <a:t>5 . Ещё раз внимательно прочитай вопрос к задаче,  обдумай его,   обсуди с   соседом по парте и запиши правильный ответ.</a:t>
            </a:r>
            <a:endParaRPr lang="ru-RU" sz="3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14414" y="0"/>
            <a:ext cx="707236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+mj-lt"/>
                <a:ea typeface="Times New Roman" pitchFamily="18" charset="0"/>
              </a:rPr>
              <a:t>Физкультминутка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Поднимает руки класс – это «раз».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Повернулась голова – это «два».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Руки вниз, вперед смотри – это «три».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Руки в стороны по - шире развернули на «четыре»,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 силой их к плечам прижать – это «пять».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Всем ребятам надо сесть – это «шесть».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№  2.  Теплоход рассчитан на 750 пассажиров и 25 членов команды. Каждая спасательная шлюпка может вместить 70 человек. Какое наименьшее число шлюпок должно быть на теплоходе, чтобы в случае необходимости в них можно было разместить всех пассажиров и всех членов команды? 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85786" y="2428868"/>
            <a:ext cx="800105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№2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решения: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1.Находим сколько всего человек вмещает теплоход?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2.Находим сколько понадобиться шлюпок вместимостью 70 чел, чтобы разместить всех?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Читаем ещё раз вопрос задачи, обдумываем ответ.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750+25= 775 (ч) вмещает теплоход.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2.775:70= 11(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понадобиться для перевозки 770 чел. и  ещё одна шлюпка для перевозки оставшихся 5 человек.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Ответ:12 шлюпок.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142976" y="0"/>
            <a:ext cx="8001024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3. Шоколадка стоит 35 рублей. В воскресенье в супермаркете действует специальное предложение: заплатив за две шоколадки, покупатель получает три (одну в подарок). Сколько шоколадок можно получить на 200 рублей в воскресенье? 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5720" y="2071679"/>
            <a:ext cx="885828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решения: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Найдём, сколько шоколадок по 35 руб.  можно купить на 200руб.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Найдём , сколько можно получить шоколадок в подарок, если за 2 купленные-1 в подарок.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Найдём, сколько всего можно получить шоколадок.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1.200:35=5 (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можно купить за 200руб и получить сдачу 25 руб.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5:2 = 2 (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можно получить в подарок и одна останется.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5+2 = 7 (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можно получить в супермаркете в  воскресенье.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7 шоколадок.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285852" y="0"/>
            <a:ext cx="72152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№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4.Сырок стоит 7 рублей 20 копеек. Какое наибольшее число сырков можно купить на 60 рублей?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71538" y="1571612"/>
            <a:ext cx="75724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: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1.Переведём все величины в копейки.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Найдём, сколько сырков можно купить на 60 руб.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Прочитаем внимательно вопрос задачи и правильно запишем ответ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7руб.20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коп.=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720коп. и 60руб=6000коп.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2.60 00: 720 =8 (с) можно купить на 60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руб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и 2руб.40 коп получить сдачи.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8 сырков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285728"/>
            <a:ext cx="7858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5"/>
                </a:solidFill>
              </a:rPr>
              <a:t>Давайте   подумаем…..  </a:t>
            </a:r>
            <a:r>
              <a:rPr lang="ru-RU" dirty="0" smtClean="0"/>
              <a:t>…….    </a:t>
            </a:r>
            <a:endParaRPr lang="ru-RU" dirty="0"/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0"/>
            <a:ext cx="2928926" cy="2928926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28596" y="1357298"/>
            <a:ext cx="842968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Научился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ли я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решать задачи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, которые изучали на уроке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…..Что мне показалось самым сложным на уроке?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…..Что было интересно делать, а что нет?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…..Достигли ли вы поставленной цели? 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71538" y="357166"/>
            <a:ext cx="764386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5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.За какое время пешеход, идущий со скоростью 6 км/час, пройдет 18 км; 20 км; 21 км?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6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Велосипедист едет со скоростью 24 км/час. Какое расстояние он преодолеет за 3 час; 3 час 15мин; 3 ч 20 мин; 3 час 45 мин?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№7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Арбуз был куплен за 62 руб. Какова его масса, если арбузы продавались по цене по 8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руб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за  1 кг?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9793542">
            <a:off x="469834" y="1298450"/>
            <a:ext cx="6179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5"/>
                </a:solidFill>
              </a:rPr>
              <a:t>Спасибо за урок! </a:t>
            </a:r>
            <a:endParaRPr lang="ru-RU" sz="5400" b="1" dirty="0">
              <a:solidFill>
                <a:schemeClr val="accent5"/>
              </a:solidFill>
            </a:endParaRPr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1785934"/>
            <a:ext cx="5072066" cy="5072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153</TotalTime>
  <Words>712</Words>
  <Application>Microsoft Office PowerPoint</Application>
  <PresentationFormat>Экран (4:3)</PresentationFormat>
  <Paragraphs>69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Солнцестояние</vt:lpstr>
      <vt:lpstr>Слайд</vt:lpstr>
      <vt:lpstr>Деление с остатком Решение задач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с остатком Решение задач</dc:title>
  <dc:creator>Ирина</dc:creator>
  <cp:lastModifiedBy>User</cp:lastModifiedBy>
  <cp:revision>10</cp:revision>
  <dcterms:created xsi:type="dcterms:W3CDTF">2014-12-01T14:20:10Z</dcterms:created>
  <dcterms:modified xsi:type="dcterms:W3CDTF">2017-09-27T17:48:04Z</dcterms:modified>
</cp:coreProperties>
</file>